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75" r:id="rId3"/>
    <p:sldId id="271" r:id="rId4"/>
    <p:sldId id="260" r:id="rId5"/>
    <p:sldId id="303" r:id="rId6"/>
    <p:sldId id="318" r:id="rId7"/>
    <p:sldId id="304" r:id="rId8"/>
    <p:sldId id="305" r:id="rId9"/>
    <p:sldId id="321" r:id="rId10"/>
    <p:sldId id="320" r:id="rId11"/>
    <p:sldId id="322" r:id="rId12"/>
    <p:sldId id="323" r:id="rId13"/>
    <p:sldId id="324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25" r:id="rId22"/>
    <p:sldId id="328" r:id="rId23"/>
    <p:sldId id="329" r:id="rId24"/>
    <p:sldId id="326" r:id="rId25"/>
    <p:sldId id="319" r:id="rId26"/>
    <p:sldId id="330" r:id="rId27"/>
    <p:sldId id="331" r:id="rId28"/>
    <p:sldId id="332" r:id="rId29"/>
    <p:sldId id="333" r:id="rId30"/>
    <p:sldId id="334" r:id="rId31"/>
    <p:sldId id="302" r:id="rId3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Objects="1" showGuides="1">
      <p:cViewPr varScale="1">
        <p:scale>
          <a:sx n="121" d="100"/>
          <a:sy n="121" d="100"/>
        </p:scale>
        <p:origin x="176" y="32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984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20240914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</a:t>
            </a:r>
            <a:r>
              <a:rPr lang="en-US" altLang="ja-JP"/>
              <a:t>liquid II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pPr lvl="1"/>
            <a:r>
              <a:rPr lang="en-US" altLang="ja-JP" dirty="0"/>
              <a:t>Ground state has </a:t>
            </a:r>
            <a:r>
              <a:rPr lang="en-US" altLang="ja-JP" dirty="0">
                <a:solidFill>
                  <a:srgbClr val="FF0000"/>
                </a:solidFill>
              </a:rPr>
              <a:t>no magnetic order</a:t>
            </a:r>
            <a:r>
              <a:rPr lang="en-US" altLang="ja-JP" dirty="0"/>
              <a:t>?!</a:t>
            </a:r>
          </a:p>
          <a:p>
            <a:pPr marL="457200" lvl="1" indent="0">
              <a:buNone/>
            </a:pPr>
            <a:r>
              <a:rPr kumimoji="1" lang="en-US" altLang="ja-JP" dirty="0"/>
              <a:t>  P. W. Anderson</a:t>
            </a:r>
          </a:p>
          <a:p>
            <a:pPr marL="457200" lvl="1" indent="0">
              <a:buNone/>
            </a:pPr>
            <a:r>
              <a:rPr kumimoji="1" lang="en" altLang="ja-JP" dirty="0"/>
              <a:t>  “Resonating valence bonds: a new kind of insulator”</a:t>
            </a:r>
          </a:p>
          <a:p>
            <a:pPr marL="457200" lvl="1" indent="0">
              <a:buNone/>
            </a:pPr>
            <a:r>
              <a:rPr kumimoji="1" lang="en" altLang="ja-JP" dirty="0"/>
              <a:t>  Mater. Res. Bull. 8, 153–160 (1973)</a:t>
            </a:r>
            <a:endParaRPr kumimoji="1" lang="ja-JP" altLang="en-US"/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3" b="67104"/>
          <a:stretch/>
        </p:blipFill>
        <p:spPr>
          <a:xfrm>
            <a:off x="884548" y="3330134"/>
            <a:ext cx="8564196" cy="21074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A2DA39-55A2-401D-A401-2D1A4DE133E6}"/>
              </a:ext>
            </a:extLst>
          </p:cNvPr>
          <p:cNvSpPr txBox="1"/>
          <p:nvPr/>
        </p:nvSpPr>
        <p:spPr>
          <a:xfrm>
            <a:off x="670900" y="5437554"/>
            <a:ext cx="85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Example of a singlet dimerized state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B2E6EE-077A-BBA2-4290-4520AE825980}"/>
              </a:ext>
            </a:extLst>
          </p:cNvPr>
          <p:cNvSpPr txBox="1"/>
          <p:nvPr/>
        </p:nvSpPr>
        <p:spPr>
          <a:xfrm>
            <a:off x="6237135" y="5032836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Nature.464.199(‘10)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1346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0" y="1451779"/>
            <a:ext cx="7772400" cy="51440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ED57-A86E-BE3C-67DE-73819CF96C43}"/>
              </a:ext>
            </a:extLst>
          </p:cNvPr>
          <p:cNvSpPr txBox="1"/>
          <p:nvPr/>
        </p:nvSpPr>
        <p:spPr>
          <a:xfrm>
            <a:off x="4052900" y="4833156"/>
            <a:ext cx="60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Dimer order is also absent?</a:t>
            </a:r>
          </a:p>
          <a:p>
            <a:pPr algn="ctr"/>
            <a:r>
              <a:rPr kumimoji="1" lang="en-US" altLang="ja-JP" sz="2400" dirty="0"/>
              <a:t>Dimer dynamically moves?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D2619D-3E48-427B-1D84-FF8EEF782EE1}"/>
              </a:ext>
            </a:extLst>
          </p:cNvPr>
          <p:cNvSpPr txBox="1"/>
          <p:nvPr/>
        </p:nvSpPr>
        <p:spPr>
          <a:xfrm>
            <a:off x="5374785" y="2749593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Nature.464.199(‘10)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1B5F5-D670-104A-A80C-D41B7BCBFF25}"/>
              </a:ext>
            </a:extLst>
          </p:cNvPr>
          <p:cNvSpPr txBox="1"/>
          <p:nvPr/>
        </p:nvSpPr>
        <p:spPr>
          <a:xfrm>
            <a:off x="4683824" y="5838371"/>
            <a:ext cx="500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Resonating valence bond state</a:t>
            </a:r>
          </a:p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(RVB state)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1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Unfortunately, it is now widely believed that the true ground state has long-range magnetic order</a:t>
            </a:r>
          </a:p>
        </p:txBody>
      </p:sp>
      <p:pic>
        <p:nvPicPr>
          <p:cNvPr id="9" name="図 8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D30F1E6B-3F42-9EF2-1711-1140DD1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3050378"/>
            <a:ext cx="5184576" cy="3512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A4D7D3-D4A3-29EA-0E1E-AA1B58FD8E01}"/>
              </a:ext>
            </a:extLst>
          </p:cNvPr>
          <p:cNvSpPr txBox="1"/>
          <p:nvPr/>
        </p:nvSpPr>
        <p:spPr>
          <a:xfrm>
            <a:off x="5421052" y="3007930"/>
            <a:ext cx="4484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Exact diagonalization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B. </a:t>
            </a:r>
            <a:r>
              <a:rPr kumimoji="1" lang="en-US" altLang="ja-JP" dirty="0" err="1"/>
              <a:t>Bernu</a:t>
            </a:r>
            <a:r>
              <a:rPr kumimoji="1" lang="en-US" altLang="ja-JP" dirty="0"/>
              <a:t> et al., PRB.50.10048(‘94)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Variational Monte Carlo (VMC)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L. </a:t>
            </a:r>
            <a:r>
              <a:rPr kumimoji="1" lang="en-US" altLang="ja-JP" dirty="0" err="1"/>
              <a:t>Capriotti</a:t>
            </a:r>
            <a:r>
              <a:rPr kumimoji="1" lang="en-US" altLang="ja-JP" dirty="0"/>
              <a:t> et al., PRL.82.3899 (‘99)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Density matrix renormalization group (DMRG)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S. White and A. L. </a:t>
            </a:r>
            <a:r>
              <a:rPr kumimoji="1" lang="en-US" altLang="ja-JP" dirty="0" err="1"/>
              <a:t>Chernyshev</a:t>
            </a:r>
            <a:r>
              <a:rPr kumimoji="1" lang="en-US" altLang="ja-JP" dirty="0"/>
              <a:t>, PRL.99.127004(‘07)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&lt;S</a:t>
            </a:r>
            <a:r>
              <a:rPr kumimoji="1" lang="en-US" altLang="ja-JP" baseline="-25000" dirty="0"/>
              <a:t>i</a:t>
            </a:r>
            <a:r>
              <a:rPr kumimoji="1" lang="en-US" altLang="ja-JP" dirty="0"/>
              <a:t>&gt;/S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=0.41(3) (S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=1/2)</a:t>
            </a:r>
          </a:p>
        </p:txBody>
      </p:sp>
    </p:spTree>
    <p:extLst>
      <p:ext uri="{BB962C8B-B14F-4D97-AF65-F5344CB8AC3E}">
        <p14:creationId xmlns:p14="http://schemas.microsoft.com/office/powerpoint/2010/main" val="328710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898689-8575-ECC9-FEF5-8EF0ADD18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DC7579-35F4-3068-1934-C9184D15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realize quantum spin liquid…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B0C839-034E-FBE6-8E1D-C4434DDE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42" y="932515"/>
            <a:ext cx="9377504" cy="5772111"/>
          </a:xfrm>
        </p:spPr>
        <p:txBody>
          <a:bodyPr/>
          <a:lstStyle/>
          <a:p>
            <a:r>
              <a:rPr kumimoji="1" lang="en-US" altLang="ja-JP" dirty="0"/>
              <a:t>Effects of charge fluctuations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Effects of next-nearest-neighbor interaction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And so on…</a:t>
            </a:r>
            <a:endParaRPr kumimoji="1" lang="ja-JP" altLang="en-US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91E1DF02-8621-0D15-9E7A-CDD731E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61117"/>
            <a:ext cx="2686126" cy="2103887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4655F19F-1E20-6E8E-07BE-8C86307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86" y="1340768"/>
            <a:ext cx="2686126" cy="2080674"/>
          </a:xfrm>
          <a:prstGeom prst="rect">
            <a:avLst/>
          </a:prstGeom>
        </p:spPr>
      </p:pic>
      <p:pic>
        <p:nvPicPr>
          <p:cNvPr id="10" name="図 9" descr="グラフ&#10;&#10;中程度の精度で自動的に生成された説明">
            <a:extLst>
              <a:ext uri="{FF2B5EF4-FFF2-40B4-BE49-F238E27FC236}">
                <a16:creationId xmlns:a16="http://schemas.microsoft.com/office/drawing/2014/main" id="{22529792-A323-F459-854B-2F860806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4002542"/>
            <a:ext cx="5567408" cy="198836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ACD55C-E287-9A98-0084-018230A2F358}"/>
              </a:ext>
            </a:extLst>
          </p:cNvPr>
          <p:cNvSpPr txBox="1"/>
          <p:nvPr/>
        </p:nvSpPr>
        <p:spPr>
          <a:xfrm>
            <a:off x="3174630" y="2024844"/>
            <a:ext cx="195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H. Morita et al., JPSJ.71.2109 (‘02)</a:t>
            </a:r>
            <a:endParaRPr kumimoji="1" lang="ja-JP" altLang="en-US" sz="1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6F7DB1-88E0-94C3-3372-4810DF2B313F}"/>
              </a:ext>
            </a:extLst>
          </p:cNvPr>
          <p:cNvSpPr txBox="1"/>
          <p:nvPr/>
        </p:nvSpPr>
        <p:spPr>
          <a:xfrm>
            <a:off x="7783143" y="2119495"/>
            <a:ext cx="208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Szasz et al., PRX.10.021042 (‘20)</a:t>
            </a:r>
            <a:endParaRPr kumimoji="1" lang="ja-JP" altLang="en-US" sz="1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DE9D2F-BDC4-81A1-38AF-1EEF96309E3E}"/>
              </a:ext>
            </a:extLst>
          </p:cNvPr>
          <p:cNvSpPr txBox="1"/>
          <p:nvPr/>
        </p:nvSpPr>
        <p:spPr>
          <a:xfrm>
            <a:off x="6642157" y="4641614"/>
            <a:ext cx="24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R. Kaneko et al., JPSJ.83.093707 (‘14)</a:t>
            </a:r>
          </a:p>
        </p:txBody>
      </p:sp>
    </p:spTree>
    <p:extLst>
      <p:ext uri="{BB962C8B-B14F-4D97-AF65-F5344CB8AC3E}">
        <p14:creationId xmlns:p14="http://schemas.microsoft.com/office/powerpoint/2010/main" val="53766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0BD254-1A3E-452D-A5DA-85F4B07C0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AD6D86C-5AFB-01C2-9D53-A81BA7B5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Quantum spin liquid (QSL)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EFD60B-74DD-F6E1-9A2E-BC8150CC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 long-range order of spin, dimer, …</a:t>
            </a:r>
          </a:p>
          <a:p>
            <a:endParaRPr kumimoji="1" lang="en-US" altLang="ja-JP" dirty="0"/>
          </a:p>
          <a:p>
            <a:r>
              <a:rPr lang="en-US" altLang="ja-JP" dirty="0"/>
              <a:t>Insulating (charge excitation: open)</a:t>
            </a:r>
          </a:p>
          <a:p>
            <a:pPr lvl="1"/>
            <a:r>
              <a:rPr kumimoji="1" lang="en-US" altLang="ja-JP" dirty="0"/>
              <a:t>Metal </a:t>
            </a:r>
            <a:r>
              <a:rPr lang="en-US" altLang="ja-JP" dirty="0"/>
              <a:t>shows no order, but it </a:t>
            </a:r>
            <a:r>
              <a:rPr kumimoji="1" lang="en-US" altLang="ja-JP" dirty="0"/>
              <a:t>i</a:t>
            </a:r>
            <a:r>
              <a:rPr lang="en-US" altLang="ja-JP" dirty="0"/>
              <a:t>s not quantum spin liquid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Characterized by spin excitation (for N</a:t>
            </a:r>
            <a:r>
              <a:rPr kumimoji="1" lang="en-US" altLang="ja-JP" baseline="-25000" dirty="0"/>
              <a:t>s</a:t>
            </a:r>
            <a:r>
              <a:rPr kumimoji="1" lang="en-US" altLang="ja-JP" dirty="0">
                <a:sym typeface="Wingdings" pitchFamily="2" charset="2"/>
              </a:rPr>
              <a:t></a:t>
            </a:r>
            <a:r>
              <a:rPr kumimoji="1" lang="ja-JP" altLang="en-US">
                <a:sym typeface="Wingdings" pitchFamily="2" charset="2"/>
              </a:rPr>
              <a:t>∞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Open: Gapped spin liquid</a:t>
            </a:r>
          </a:p>
          <a:p>
            <a:pPr lvl="2"/>
            <a:r>
              <a:rPr lang="en-US" altLang="ja-JP" dirty="0"/>
              <a:t>Often characterized by topological entanglement entropy</a:t>
            </a:r>
          </a:p>
          <a:p>
            <a:pPr lvl="1"/>
            <a:r>
              <a:rPr kumimoji="1" lang="en-US" altLang="ja-JP" dirty="0"/>
              <a:t>Closed: Gapless spin liquid</a:t>
            </a:r>
          </a:p>
          <a:p>
            <a:pPr lvl="2"/>
            <a:r>
              <a:rPr lang="en-US" altLang="ja-JP" dirty="0"/>
              <a:t>Sometimes characterized by </a:t>
            </a:r>
            <a:r>
              <a:rPr lang="en-US" altLang="ja-JP" dirty="0" err="1"/>
              <a:t>spinon</a:t>
            </a:r>
            <a:r>
              <a:rPr lang="en-US" altLang="ja-JP" dirty="0"/>
              <a:t> pairing symmetry</a:t>
            </a:r>
          </a:p>
          <a:p>
            <a:pPr marL="914400" lvl="2" indent="0">
              <a:buNone/>
            </a:pPr>
            <a:r>
              <a:rPr kumimoji="1" lang="en-US" altLang="ja-JP" dirty="0"/>
              <a:t>  (just as in the case of pairing symmetry in superconductors)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94D8B64-7E69-A289-2130-FF3749C52BDE}"/>
              </a:ext>
            </a:extLst>
          </p:cNvPr>
          <p:cNvCxnSpPr/>
          <p:nvPr/>
        </p:nvCxnSpPr>
        <p:spPr>
          <a:xfrm>
            <a:off x="1892660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A10A29-EC8A-92F3-B7EA-A6D99187A7B9}"/>
              </a:ext>
            </a:extLst>
          </p:cNvPr>
          <p:cNvCxnSpPr/>
          <p:nvPr/>
        </p:nvCxnSpPr>
        <p:spPr>
          <a:xfrm>
            <a:off x="1892660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21E0F88-7C54-1209-CD0F-B5540E9D6D51}"/>
              </a:ext>
            </a:extLst>
          </p:cNvPr>
          <p:cNvCxnSpPr/>
          <p:nvPr/>
        </p:nvCxnSpPr>
        <p:spPr>
          <a:xfrm>
            <a:off x="5457056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FF1B8DC-8694-F394-7FDB-63A28F4FCFE4}"/>
              </a:ext>
            </a:extLst>
          </p:cNvPr>
          <p:cNvCxnSpPr/>
          <p:nvPr/>
        </p:nvCxnSpPr>
        <p:spPr>
          <a:xfrm>
            <a:off x="5457056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5B7FD6C-837F-9FFE-1EBE-4D1EC33BA784}"/>
              </a:ext>
            </a:extLst>
          </p:cNvPr>
          <p:cNvCxnSpPr/>
          <p:nvPr/>
        </p:nvCxnSpPr>
        <p:spPr>
          <a:xfrm>
            <a:off x="5457056" y="6129300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A0ED8-32BF-EE78-4D9A-7DB879DF538E}"/>
              </a:ext>
            </a:extLst>
          </p:cNvPr>
          <p:cNvCxnSpPr/>
          <p:nvPr/>
        </p:nvCxnSpPr>
        <p:spPr>
          <a:xfrm>
            <a:off x="5457056" y="6057292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2649F1C-A795-8B7A-897A-384200A65FAA}"/>
              </a:ext>
            </a:extLst>
          </p:cNvPr>
          <p:cNvCxnSpPr/>
          <p:nvPr/>
        </p:nvCxnSpPr>
        <p:spPr>
          <a:xfrm>
            <a:off x="5457056" y="6201308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E5B121-2952-E8FB-CD1B-382285C197FD}"/>
              </a:ext>
            </a:extLst>
          </p:cNvPr>
          <p:cNvCxnSpPr/>
          <p:nvPr/>
        </p:nvCxnSpPr>
        <p:spPr>
          <a:xfrm>
            <a:off x="5457056" y="6273316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1156B0-F7DF-ADB0-03D8-B4949C1BD35A}"/>
              </a:ext>
            </a:extLst>
          </p:cNvPr>
          <p:cNvCxnSpPr/>
          <p:nvPr/>
        </p:nvCxnSpPr>
        <p:spPr>
          <a:xfrm>
            <a:off x="5457056" y="634532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E1A1F1-3E83-C2B6-AD45-EB161FE43AEE}"/>
              </a:ext>
            </a:extLst>
          </p:cNvPr>
          <p:cNvCxnSpPr/>
          <p:nvPr/>
        </p:nvCxnSpPr>
        <p:spPr>
          <a:xfrm>
            <a:off x="2612740" y="5985284"/>
            <a:ext cx="0" cy="441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5A5942-F175-9FF1-33D4-2F7765DCD15A}"/>
              </a:ext>
            </a:extLst>
          </p:cNvPr>
          <p:cNvSpPr txBox="1"/>
          <p:nvPr/>
        </p:nvSpPr>
        <p:spPr>
          <a:xfrm>
            <a:off x="2627268" y="605227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nonzero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57A0DF-F348-919E-DD55-70731C35122C}"/>
              </a:ext>
            </a:extLst>
          </p:cNvPr>
          <p:cNvSpPr txBox="1"/>
          <p:nvPr/>
        </p:nvSpPr>
        <p:spPr>
          <a:xfrm>
            <a:off x="6920401" y="603754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continuous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47BDB-BA4F-29BD-B13A-D08F5FF731D7}"/>
              </a:ext>
            </a:extLst>
          </p:cNvPr>
          <p:cNvSpPr txBox="1"/>
          <p:nvPr/>
        </p:nvSpPr>
        <p:spPr>
          <a:xfrm>
            <a:off x="1391543" y="6273316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E17E2D-602D-FC8C-D4B3-C719AA252E80}"/>
              </a:ext>
            </a:extLst>
          </p:cNvPr>
          <p:cNvSpPr txBox="1"/>
          <p:nvPr/>
        </p:nvSpPr>
        <p:spPr>
          <a:xfrm>
            <a:off x="5034206" y="62769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7382-7119-0A14-9438-1DE5D0B9B10A}"/>
              </a:ext>
            </a:extLst>
          </p:cNvPr>
          <p:cNvSpPr txBox="1"/>
          <p:nvPr/>
        </p:nvSpPr>
        <p:spPr>
          <a:xfrm>
            <a:off x="5039536" y="6373491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S=0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0683C7-5792-4B1E-BEA3-4724732E446A}"/>
              </a:ext>
            </a:extLst>
          </p:cNvPr>
          <p:cNvSpPr txBox="1"/>
          <p:nvPr/>
        </p:nvSpPr>
        <p:spPr>
          <a:xfrm>
            <a:off x="5028876" y="61900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S=2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2B9E48-52D1-DF96-3D41-538E8369A2A0}"/>
              </a:ext>
            </a:extLst>
          </p:cNvPr>
          <p:cNvSpPr txBox="1"/>
          <p:nvPr/>
        </p:nvSpPr>
        <p:spPr>
          <a:xfrm rot="5400000">
            <a:off x="5019475" y="6172605"/>
            <a:ext cx="493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33DAF38-5F0F-97E4-BB46-DA009F0F4CD2}"/>
              </a:ext>
            </a:extLst>
          </p:cNvPr>
          <p:cNvSpPr txBox="1"/>
          <p:nvPr/>
        </p:nvSpPr>
        <p:spPr>
          <a:xfrm>
            <a:off x="1379680" y="5850331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21702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63D3428-EA96-7BAA-A002-A833E14B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Example? Candidate materials?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84BB9E-5297-3B8A-FD29-13912CFF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Triangular lattice</a:t>
            </a:r>
          </a:p>
          <a:p>
            <a:pPr lvl="1"/>
            <a:r>
              <a:rPr lang="en-US" altLang="ja-JP" dirty="0"/>
              <a:t>Organic compounds</a:t>
            </a:r>
            <a:endParaRPr kumimoji="1" lang="en-US" altLang="ja-JP" dirty="0"/>
          </a:p>
          <a:p>
            <a:pPr lvl="2"/>
            <a:r>
              <a:rPr kumimoji="1" lang="el-GR" altLang="ja-JP" dirty="0"/>
              <a:t>κ-(</a:t>
            </a:r>
            <a:r>
              <a:rPr kumimoji="1" lang="en-US" altLang="ja-JP" dirty="0"/>
              <a:t>BEDTTTF)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Cu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(CN)</a:t>
            </a:r>
            <a:r>
              <a:rPr kumimoji="1" lang="en-US" altLang="ja-JP" baseline="-25000" dirty="0"/>
              <a:t>3</a:t>
            </a:r>
            <a:endParaRPr lang="en-US" altLang="ja-JP" baseline="-25000" dirty="0"/>
          </a:p>
          <a:p>
            <a:pPr lvl="2"/>
            <a:r>
              <a:rPr kumimoji="1" lang="en-US" altLang="ja-JP" dirty="0"/>
              <a:t>EtMe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Sb[Pd(</a:t>
            </a:r>
            <a:r>
              <a:rPr kumimoji="1" lang="en-US" altLang="ja-JP" dirty="0" err="1"/>
              <a:t>dmit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]</a:t>
            </a:r>
            <a:r>
              <a:rPr kumimoji="1" lang="en-US" altLang="ja-JP" baseline="-25000" dirty="0"/>
              <a:t>2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-US" altLang="ja-JP" dirty="0"/>
              <a:t>YbMgGaO</a:t>
            </a:r>
            <a:r>
              <a:rPr kumimoji="1" lang="en-US" altLang="ja-JP" baseline="-25000" dirty="0"/>
              <a:t>4</a:t>
            </a:r>
            <a:endParaRPr lang="en-US" altLang="ja-JP" dirty="0"/>
          </a:p>
          <a:p>
            <a:r>
              <a:rPr kumimoji="1" lang="en-US" altLang="ja-JP" dirty="0"/>
              <a:t>Kagome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lang="en-US" altLang="ja-JP" dirty="0" err="1"/>
              <a:t>Herbertsmithite</a:t>
            </a:r>
            <a:endParaRPr lang="en-US" altLang="ja-JP" dirty="0"/>
          </a:p>
          <a:p>
            <a:pPr lvl="2"/>
            <a:r>
              <a:rPr lang="en-US" altLang="ja-JP" dirty="0"/>
              <a:t>Volborthite</a:t>
            </a:r>
          </a:p>
          <a:p>
            <a:pPr lvl="2"/>
            <a:r>
              <a:rPr lang="en-US" altLang="ja-JP" dirty="0" err="1"/>
              <a:t>Vesignieite</a:t>
            </a:r>
            <a:endParaRPr lang="en-US" altLang="ja-JP" dirty="0"/>
          </a:p>
          <a:p>
            <a:pPr lvl="2"/>
            <a:r>
              <a:rPr lang="en-US" altLang="ja-JP" dirty="0" err="1"/>
              <a:t>Kapellasite</a:t>
            </a:r>
            <a:endParaRPr lang="en-US" altLang="ja-JP" dirty="0"/>
          </a:p>
          <a:p>
            <a:r>
              <a:rPr kumimoji="1" lang="en-US" altLang="ja-JP" dirty="0"/>
              <a:t>Pyrochlore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" altLang="ja-JP" dirty="0"/>
              <a:t>Tb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Hf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O</a:t>
            </a:r>
            <a:r>
              <a:rPr kumimoji="1" lang="en" altLang="ja-JP" baseline="-25000" dirty="0"/>
              <a:t>7</a:t>
            </a:r>
            <a:r>
              <a:rPr kumimoji="1" lang="en-US" altLang="ja-JP" dirty="0"/>
              <a:t>, Tb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Hf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Ce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Zr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…</a:t>
            </a:r>
            <a:endParaRPr kumimoji="1" lang="ja-JP" altLang="en-US"/>
          </a:p>
        </p:txBody>
      </p:sp>
      <p:pic>
        <p:nvPicPr>
          <p:cNvPr id="6" name="図 5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2A7CC44C-5019-8AFB-E66A-55F1A96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9" y="926948"/>
            <a:ext cx="3405552" cy="2307284"/>
          </a:xfrm>
          <a:prstGeom prst="rect">
            <a:avLst/>
          </a:prstGeom>
        </p:spPr>
      </p:pic>
      <p:pic>
        <p:nvPicPr>
          <p:cNvPr id="8" name="図 7" descr="ワイヤー, 鳥, 座る, 頭上 が含まれている画像&#10;&#10;自動的に生成された説明">
            <a:extLst>
              <a:ext uri="{FF2B5EF4-FFF2-40B4-BE49-F238E27FC236}">
                <a16:creationId xmlns:a16="http://schemas.microsoft.com/office/drawing/2014/main" id="{73783A73-957C-B8D7-9E6D-E684C576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4" y="3118729"/>
            <a:ext cx="2972719" cy="2609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F0368B0-EFDD-9224-1D57-57BB8E1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6" y="4185084"/>
            <a:ext cx="2878789" cy="25513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EEF26C-6F6E-D7F6-AB38-335548419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11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8D5E59-00AF-C3B2-3142-FE304148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19DC367-0839-4D96-EB98-51B95CB4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do we study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0D4A72-3DAD-CC7D-F541-DDE62A50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Related to superconductivity (SC)</a:t>
            </a:r>
          </a:p>
          <a:p>
            <a:pPr lvl="1"/>
            <a:r>
              <a:rPr lang="en-US" altLang="ja-JP" dirty="0"/>
              <a:t>Doping QSL </a:t>
            </a:r>
            <a:r>
              <a:rPr lang="en-US" altLang="ja-JP" dirty="0">
                <a:sym typeface="Wingdings" pitchFamily="2" charset="2"/>
              </a:rPr>
              <a:t> High T</a:t>
            </a:r>
            <a:r>
              <a:rPr lang="en-US" altLang="ja-JP" baseline="-25000" dirty="0">
                <a:sym typeface="Wingdings" pitchFamily="2" charset="2"/>
              </a:rPr>
              <a:t>c</a:t>
            </a:r>
            <a:r>
              <a:rPr lang="en-US" altLang="ja-JP" dirty="0">
                <a:sym typeface="Wingdings" pitchFamily="2" charset="2"/>
              </a:rPr>
              <a:t> SC?</a:t>
            </a:r>
            <a:endParaRPr kumimoji="1" lang="en-US" altLang="ja-JP" dirty="0">
              <a:sym typeface="Wingdings" pitchFamily="2" charset="2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Quantum computation</a:t>
            </a:r>
          </a:p>
          <a:p>
            <a:pPr lvl="1"/>
            <a:r>
              <a:rPr kumimoji="1" lang="en-US" altLang="ja-JP" dirty="0"/>
              <a:t>Using </a:t>
            </a:r>
            <a:r>
              <a:rPr lang="en-US" altLang="ja-JP" dirty="0"/>
              <a:t>M</a:t>
            </a:r>
            <a:r>
              <a:rPr kumimoji="1" lang="en-US" altLang="ja-JP" dirty="0"/>
              <a:t>ajorana fermion 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spin liquid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(Just for fun)</a:t>
            </a:r>
          </a:p>
          <a:p>
            <a:pPr lvl="1"/>
            <a:r>
              <a:rPr kumimoji="1" lang="en-US" altLang="ja-JP" dirty="0"/>
              <a:t>Unconventional quasiparticles, statistics, …</a:t>
            </a:r>
            <a:endParaRPr kumimoji="1" lang="ja-JP" altLang="en-US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CCB6D152-A222-014C-7120-CEFED294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" y="1874065"/>
            <a:ext cx="4096155" cy="10865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344BE8D9-37A2-AF71-3267-13AD3D70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80" y="1766945"/>
            <a:ext cx="1685935" cy="166205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グラフ, 等高線グラフ&#10;&#10;自動的に生成された説明">
            <a:extLst>
              <a:ext uri="{FF2B5EF4-FFF2-40B4-BE49-F238E27FC236}">
                <a16:creationId xmlns:a16="http://schemas.microsoft.com/office/drawing/2014/main" id="{74F6E4C8-F52A-A937-98EC-93FF61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6" y="1598894"/>
            <a:ext cx="3443452" cy="1942206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71DEE9-6F9F-8E56-A241-8C47B6649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8" y="4291575"/>
            <a:ext cx="4096153" cy="1230465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8052C003-DE16-8337-D67F-D82577D0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777" y="4352285"/>
            <a:ext cx="3080925" cy="1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0179E8-C538-32CE-5CC8-538C7D62D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E8A4EC3-5402-A52C-6A0C-EC924F82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searching for QSL theoretically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A13A72-C84E-E634-CB21-344962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However, no analytical solution</a:t>
            </a:r>
          </a:p>
          <a:p>
            <a:pPr lvl="1"/>
            <a:r>
              <a:rPr lang="en-US" altLang="ja-JP" dirty="0"/>
              <a:t>Exception 1: “QSL” in 1D (</a:t>
            </a:r>
            <a:r>
              <a:rPr lang="en-US" altLang="ja-JP" dirty="0" err="1"/>
              <a:t>Tomonaga-Luttinger</a:t>
            </a:r>
            <a:r>
              <a:rPr lang="en-US" altLang="ja-JP" dirty="0"/>
              <a:t> liquid)</a:t>
            </a:r>
          </a:p>
          <a:p>
            <a:pPr lvl="1"/>
            <a:r>
              <a:rPr kumimoji="1" lang="en-US" altLang="ja-JP" dirty="0"/>
              <a:t>Exception 2: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 in 2D</a:t>
            </a:r>
          </a:p>
          <a:p>
            <a:endParaRPr lang="en-US" altLang="ja-JP" sz="800" dirty="0"/>
          </a:p>
          <a:p>
            <a:r>
              <a:rPr lang="en-US" altLang="ja-JP" dirty="0"/>
              <a:t>Mean-field approximation is not applicable</a:t>
            </a:r>
          </a:p>
          <a:p>
            <a:pPr lvl="1"/>
            <a:r>
              <a:rPr lang="en-US" altLang="ja-JP" dirty="0"/>
              <a:t>Any order parameter is 0</a:t>
            </a:r>
          </a:p>
          <a:p>
            <a:endParaRPr lang="en-US" altLang="ja-JP" sz="800" dirty="0"/>
          </a:p>
          <a:p>
            <a:r>
              <a:rPr lang="en-US" altLang="ja-JP" dirty="0"/>
              <a:t>No universal numerical methods</a:t>
            </a:r>
          </a:p>
          <a:p>
            <a:pPr lvl="1"/>
            <a:r>
              <a:rPr lang="en-US" altLang="ja-JP" dirty="0"/>
              <a:t>Exact diagonalization: Size too small</a:t>
            </a:r>
          </a:p>
          <a:p>
            <a:pPr lvl="1"/>
            <a:r>
              <a:rPr lang="en-US" altLang="ja-JP" dirty="0"/>
              <a:t>Quantum Monte Carlo method: Negative sign problem</a:t>
            </a:r>
          </a:p>
          <a:p>
            <a:endParaRPr lang="en-US" altLang="ja-JP" sz="800" dirty="0"/>
          </a:p>
          <a:p>
            <a:r>
              <a:rPr lang="en-US" altLang="ja-JP" dirty="0"/>
              <a:t>We often use </a:t>
            </a:r>
            <a:r>
              <a:rPr lang="en-US" altLang="ja-JP" dirty="0">
                <a:solidFill>
                  <a:srgbClr val="FF0000"/>
                </a:solidFill>
              </a:rPr>
              <a:t>variational Monte Carlo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Tensor-network</a:t>
            </a:r>
            <a:r>
              <a:rPr lang="en-US" altLang="ja-JP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50659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24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often the case that</a:t>
            </a:r>
          </a:p>
          <a:p>
            <a:pPr lvl="1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Gapped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Gapless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  <a:endParaRPr lang="en-US" altLang="ja-JP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&gt;~r</a:t>
            </a:r>
            <a:r>
              <a:rPr lang="en-US" altLang="ja-JP" baseline="30000" dirty="0">
                <a:sym typeface="Wingdings" pitchFamily="2" charset="2"/>
              </a:rPr>
              <a:t>-</a:t>
            </a:r>
            <a:r>
              <a:rPr lang="en-US" altLang="ja-JP" baseline="30000" dirty="0" err="1">
                <a:sym typeface="Wingdings" pitchFamily="2" charset="2"/>
              </a:rPr>
              <a:t>η</a:t>
            </a:r>
            <a:endParaRPr kumimoji="1"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Gapless</a:t>
            </a:r>
            <a:r>
              <a:rPr lang="en-US" altLang="ja-JP" dirty="0"/>
              <a:t> QSL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kumimoji="1" lang="en-US" altLang="ja-JP" dirty="0">
                <a:sym typeface="Wingdings" pitchFamily="2" charset="2"/>
              </a:rPr>
              <a:t>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ja-JP" sz="2000" dirty="0">
                <a:sym typeface="Wingdings" pitchFamily="2" charset="2"/>
              </a:rPr>
              <a:t>(Because spin rotational symmetry is explicitly broken and total spin is not a good quantum </a:t>
            </a:r>
            <a:r>
              <a:rPr lang="en-US" altLang="ja-JP" sz="2000" dirty="0">
                <a:sym typeface="Wingdings" pitchFamily="2" charset="2"/>
              </a:rPr>
              <a:t>number in </a:t>
            </a:r>
            <a:r>
              <a:rPr lang="en-US" altLang="ja-JP" sz="2000" dirty="0" err="1">
                <a:sym typeface="Wingdings" pitchFamily="2" charset="2"/>
              </a:rPr>
              <a:t>Kitaev</a:t>
            </a:r>
            <a:r>
              <a:rPr lang="en-US" altLang="ja-JP" sz="2000" dirty="0">
                <a:sym typeface="Wingdings" pitchFamily="2" charset="2"/>
              </a:rPr>
              <a:t> model</a:t>
            </a:r>
            <a:r>
              <a:rPr kumimoji="1" lang="en-US" altLang="ja-JP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ja-JP" dirty="0">
                <a:sym typeface="Wingdings" pitchFamily="2" charset="2"/>
              </a:rPr>
              <a:t>In contrast,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dimer-dimer </a:t>
            </a:r>
            <a:r>
              <a:rPr kumimoji="1" lang="en-US" altLang="ja-JP" dirty="0">
                <a:sym typeface="Wingdings" pitchFamily="2" charset="2"/>
              </a:rPr>
              <a:t>correlation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</a:t>
            </a:r>
            <a:r>
              <a:rPr kumimoji="1" lang="en-US" altLang="ja-JP" dirty="0">
                <a:sym typeface="Wingdings" pitchFamily="2" charset="2"/>
              </a:rPr>
              <a:t>shows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 order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1E937D7-B900-997B-6280-3A0DFE6A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12" y="4913809"/>
            <a:ext cx="2196244" cy="17555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CDFAE-E899-490A-2E26-BA46E628100A}"/>
              </a:ext>
            </a:extLst>
          </p:cNvPr>
          <p:cNvSpPr txBox="1"/>
          <p:nvPr/>
        </p:nvSpPr>
        <p:spPr>
          <a:xfrm>
            <a:off x="956556" y="569725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S. Yang et al., PRA.78.012304 (‘08)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9531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206407" y="4320292"/>
            <a:ext cx="9548702" cy="2096004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77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A665DA7-F479-8102-CEA6-A3E9C23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138985"/>
            <a:ext cx="4817565" cy="39092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3E2FBA-B2F8-7CAD-DFD2-64F0D409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5931273"/>
            <a:ext cx="3962400" cy="52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CD8AD3-C4D9-9BE9-D2A6-0E744E4B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5989750"/>
            <a:ext cx="1816100" cy="520700"/>
          </a:xfrm>
          <a:prstGeom prst="rect">
            <a:avLst/>
          </a:prstGeom>
        </p:spPr>
      </p:pic>
      <p:pic>
        <p:nvPicPr>
          <p:cNvPr id="13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8089BDCE-919F-8DD1-D57B-B1D559FF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020"/>
          <a:stretch/>
        </p:blipFill>
        <p:spPr>
          <a:xfrm>
            <a:off x="4845968" y="993011"/>
            <a:ext cx="5351765" cy="1042649"/>
          </a:xfrm>
          <a:prstGeom prst="rect">
            <a:avLst/>
          </a:prstGeom>
        </p:spPr>
      </p:pic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ADA4DB2F-BC06-0779-48B8-003B4610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5699"/>
          <a:stretch/>
        </p:blipFill>
        <p:spPr>
          <a:xfrm>
            <a:off x="820" y="898373"/>
            <a:ext cx="5351765" cy="1231319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3E1C6D-1C36-C760-5E78-688856B46C41}"/>
              </a:ext>
            </a:extLst>
          </p:cNvPr>
          <p:cNvSpPr txBox="1"/>
          <p:nvPr/>
        </p:nvSpPr>
        <p:spPr>
          <a:xfrm>
            <a:off x="6841108" y="2829284"/>
            <a:ext cx="297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Consider Hubbard-type model with spin-orbit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Just as in the case of obtaining Heisenberg model, consider large U limit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EE85F2-F475-6CF9-3216-2CC43D755570}"/>
              </a:ext>
            </a:extLst>
          </p:cNvPr>
          <p:cNvSpPr txBox="1"/>
          <p:nvPr/>
        </p:nvSpPr>
        <p:spPr>
          <a:xfrm>
            <a:off x="5706982" y="2077107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edge-shared octahedra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A86A780-AAA0-DCA3-A273-565F4CCB3F1C}"/>
              </a:ext>
            </a:extLst>
          </p:cNvPr>
          <p:cNvSpPr/>
          <p:nvPr/>
        </p:nvSpPr>
        <p:spPr>
          <a:xfrm>
            <a:off x="5706982" y="2356832"/>
            <a:ext cx="432048" cy="1061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A942CE-AB83-E022-D241-DCD905747D71}"/>
              </a:ext>
            </a:extLst>
          </p:cNvPr>
          <p:cNvSpPr txBox="1"/>
          <p:nvPr/>
        </p:nvSpPr>
        <p:spPr>
          <a:xfrm>
            <a:off x="7122241" y="5379013"/>
            <a:ext cx="241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Candidate: Sr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2574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6" name="コンテンツ プレースホルダー 5" descr="文字が書かれている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172B30-B500-42AC-C4FA-20FFC9F3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88" y="900809"/>
            <a:ext cx="7164798" cy="2528191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FE77748-F8D5-1126-B63C-0A8E9AF5F3B9}"/>
              </a:ext>
            </a:extLst>
          </p:cNvPr>
          <p:cNvGrpSpPr/>
          <p:nvPr/>
        </p:nvGrpSpPr>
        <p:grpSpPr>
          <a:xfrm>
            <a:off x="1244588" y="3428999"/>
            <a:ext cx="7164798" cy="3222954"/>
            <a:chOff x="1244588" y="3428999"/>
            <a:chExt cx="7164798" cy="3222954"/>
          </a:xfrm>
        </p:grpSpPr>
        <p:pic>
          <p:nvPicPr>
            <p:cNvPr id="8" name="図 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07E07C05-1A87-E467-B8E5-05407892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8" y="3535351"/>
              <a:ext cx="7164798" cy="31166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F88552-7EFB-51AC-FB68-6A117C55C271}"/>
                </a:ext>
              </a:extLst>
            </p:cNvPr>
            <p:cNvSpPr/>
            <p:nvPr/>
          </p:nvSpPr>
          <p:spPr>
            <a:xfrm>
              <a:off x="5133020" y="3428999"/>
              <a:ext cx="1215069" cy="692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FF2C8C-BB0D-59B2-011C-12510829A6C3}"/>
              </a:ext>
            </a:extLst>
          </p:cNvPr>
          <p:cNvSpPr txBox="1"/>
          <p:nvPr/>
        </p:nvSpPr>
        <p:spPr>
          <a:xfrm>
            <a:off x="5529064" y="2630151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Ground state actually shows magnetic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At low temperatures, it exhibits QSL-like behavior</a:t>
            </a:r>
          </a:p>
        </p:txBody>
      </p:sp>
    </p:spTree>
    <p:extLst>
      <p:ext uri="{BB962C8B-B14F-4D97-AF65-F5344CB8AC3E}">
        <p14:creationId xmlns:p14="http://schemas.microsoft.com/office/powerpoint/2010/main" val="26335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1" name="図 10" descr="グラフ, ダイアグラム&#10;&#10;自動的に生成された説明">
            <a:extLst>
              <a:ext uri="{FF2B5EF4-FFF2-40B4-BE49-F238E27FC236}">
                <a16:creationId xmlns:a16="http://schemas.microsoft.com/office/drawing/2014/main" id="{037F44A4-0C16-CAE1-904A-A5CBCC3F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4" y="3312158"/>
            <a:ext cx="6072929" cy="267312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40D1EE-0CD6-D324-9601-B9EFD48FEBC7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7737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84DE1A9A-8E46-B052-6983-08A8A062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8" y="2491750"/>
            <a:ext cx="6264696" cy="42500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B8DE0-55C3-5247-6E34-D1FDADBC45E0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97805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“material”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AB51F8-5548-C309-6F57-EBAB5FB6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U</a:t>
            </a:r>
            <a:r>
              <a:rPr kumimoji="1" lang="en-US" altLang="ja-JP" sz="2400" dirty="0"/>
              <a:t>ltracold atoms in optical lattices, Rydberg atom arrays</a:t>
            </a:r>
            <a:endParaRPr kumimoji="1" lang="ja-JP" altLang="en-US" sz="2400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4F8F4999-E7D8-8310-E66A-5640F313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" y="1448780"/>
            <a:ext cx="7772400" cy="1564843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C3D435D-AE2D-A11C-7DCB-EEFC926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8" y="3431032"/>
            <a:ext cx="7772400" cy="1366120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5431CEA8-B5BA-3C3F-8AE8-678925C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" y="5195553"/>
            <a:ext cx="7772400" cy="13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</a:t>
            </a:r>
            <a:r>
              <a:rPr kumimoji="1" lang="en-US" altLang="ja-JP"/>
              <a:t>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 to efficiently represent </a:t>
            </a:r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gapless QSL </a:t>
            </a:r>
            <a:r>
              <a:rPr kumimoji="1" lang="en-US" altLang="ja-JP" dirty="0"/>
              <a:t>using </a:t>
            </a:r>
            <a:r>
              <a:rPr kumimoji="1" lang="en-US" altLang="ja-JP" dirty="0">
                <a:solidFill>
                  <a:srgbClr val="FF0000"/>
                </a:solidFill>
              </a:rPr>
              <a:t>tensor network</a:t>
            </a:r>
            <a:r>
              <a:rPr kumimoji="1" lang="en-US" altLang="ja-JP" dirty="0"/>
              <a:t>?</a:t>
            </a:r>
            <a:endParaRPr lang="en-US" altLang="ja-JP" dirty="0"/>
          </a:p>
          <a:p>
            <a:r>
              <a:rPr kumimoji="1" lang="en-US" altLang="ja-JP" dirty="0"/>
              <a:t>Gapless state</a:t>
            </a:r>
          </a:p>
          <a:p>
            <a:pPr lvl="1"/>
            <a:r>
              <a:rPr lang="en-US" altLang="ja-JP" dirty="0"/>
              <a:t>Often </a:t>
            </a:r>
            <a:r>
              <a:rPr lang="en-US" altLang="ja-JP" dirty="0">
                <a:solidFill>
                  <a:srgbClr val="FF0000"/>
                </a:solidFill>
              </a:rPr>
              <a:t>logarithmic correction </a:t>
            </a:r>
            <a:r>
              <a:rPr lang="en-US" altLang="ja-JP" dirty="0"/>
              <a:t>in entanglement entropy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1D tensor network </a:t>
            </a:r>
            <a:r>
              <a:rPr kumimoji="1" lang="en-US" altLang="ja-JP" dirty="0"/>
              <a:t>(matrix product state) is </a:t>
            </a:r>
            <a:r>
              <a:rPr kumimoji="1" lang="en-US" altLang="ja-JP" dirty="0">
                <a:solidFill>
                  <a:srgbClr val="FF0000"/>
                </a:solidFill>
              </a:rPr>
              <a:t>not good </a:t>
            </a:r>
            <a:r>
              <a:rPr kumimoji="1" lang="en-US" altLang="ja-JP" dirty="0"/>
              <a:t>at representing gapless states</a:t>
            </a:r>
            <a:endParaRPr lang="en-US" altLang="ja-JP" dirty="0"/>
          </a:p>
          <a:p>
            <a:r>
              <a:rPr kumimoji="1" lang="en-US" altLang="ja-JP" dirty="0"/>
              <a:t>2D tensor network (projected entangled pair state (PEPS) / tensor product state)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Do not prohibit </a:t>
            </a:r>
            <a:r>
              <a:rPr lang="en-US" altLang="ja-JP" dirty="0"/>
              <a:t>efficient description of </a:t>
            </a:r>
            <a:r>
              <a:rPr lang="en-US" altLang="ja-JP" dirty="0">
                <a:solidFill>
                  <a:srgbClr val="FF0000"/>
                </a:solidFill>
              </a:rPr>
              <a:t>gapless </a:t>
            </a:r>
            <a:r>
              <a:rPr lang="en-US" altLang="ja-JP" dirty="0"/>
              <a:t>states</a:t>
            </a:r>
          </a:p>
          <a:p>
            <a:pPr marL="457200" lvl="1" indent="0">
              <a:buNone/>
            </a:pPr>
            <a:r>
              <a:rPr kumimoji="1" lang="en-US" altLang="ja-JP" dirty="0"/>
              <a:t>  (e.g. criticality of 2D 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by </a:t>
            </a:r>
            <a:r>
              <a:rPr kumimoji="1" lang="en-US" altLang="ja-JP" dirty="0" err="1"/>
              <a:t>D</a:t>
            </a:r>
            <a:r>
              <a:rPr kumimoji="1" lang="en-US" altLang="ja-JP" baseline="-25000" dirty="0" err="1"/>
              <a:t>bond</a:t>
            </a:r>
            <a:r>
              <a:rPr kumimoji="1" lang="en-US" altLang="ja-JP" dirty="0"/>
              <a:t>=2)</a:t>
            </a:r>
          </a:p>
          <a:p>
            <a:pPr marL="457200" lvl="1" indent="0">
              <a:buNone/>
            </a:pPr>
            <a:r>
              <a:rPr lang="en-US" altLang="ja-JP" sz="1200" dirty="0"/>
              <a:t>       [see R. </a:t>
            </a:r>
            <a:r>
              <a:rPr lang="en-US" altLang="ja-JP" sz="1200" dirty="0" err="1"/>
              <a:t>Orus</a:t>
            </a:r>
            <a:r>
              <a:rPr lang="en-US" altLang="ja-JP" sz="1200" dirty="0"/>
              <a:t>, AnnPhys.349.117(‘14)]</a:t>
            </a:r>
          </a:p>
          <a:p>
            <a:r>
              <a:rPr kumimoji="1" lang="en-US" altLang="ja-JP" dirty="0"/>
              <a:t>Honeycomb gapless spin liquid</a:t>
            </a:r>
          </a:p>
          <a:p>
            <a:pPr lvl="1"/>
            <a:r>
              <a:rPr lang="en-US" altLang="ja-JP" dirty="0" err="1"/>
              <a:t>Spinon</a:t>
            </a:r>
            <a:r>
              <a:rPr lang="en-US" altLang="ja-JP" dirty="0"/>
              <a:t> Dirac dispersion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no logarithmic </a:t>
            </a:r>
            <a:r>
              <a:rPr lang="en-US" altLang="ja-JP" dirty="0">
                <a:sym typeface="Wingdings" pitchFamily="2" charset="2"/>
              </a:rPr>
              <a:t>correction</a:t>
            </a:r>
          </a:p>
          <a:p>
            <a:pPr marL="457200" lvl="1" indent="0">
              <a:buNone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[see Y. Zhang et al., PRL.107.067202(‘11)]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70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PEPS</a:t>
            </a:r>
          </a:p>
          <a:p>
            <a:pPr lvl="1"/>
            <a:r>
              <a:rPr lang="en-US" altLang="ja-JP" dirty="0"/>
              <a:t>Efficiently describe “2D classical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gapless state</a:t>
            </a:r>
          </a:p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gapless QSL</a:t>
            </a:r>
          </a:p>
          <a:p>
            <a:pPr lvl="1"/>
            <a:r>
              <a:rPr kumimoji="1" lang="en-US" altLang="ja-JP" dirty="0"/>
              <a:t>“2D c</a:t>
            </a:r>
            <a:r>
              <a:rPr lang="en-US" altLang="ja-JP" dirty="0"/>
              <a:t>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in a sense that solvable by Jordan-Wigner transformation (quantum 1D </a:t>
            </a:r>
            <a:r>
              <a:rPr lang="en-US" altLang="ja-JP" dirty="0" err="1"/>
              <a:t>Ising</a:t>
            </a:r>
            <a:r>
              <a:rPr lang="en-US" altLang="ja-JP" dirty="0"/>
              <a:t>-like)</a:t>
            </a:r>
            <a:endParaRPr kumimoji="1" lang="en-US" altLang="ja-JP" dirty="0"/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apless but no log correction in entanglement</a:t>
            </a:r>
            <a:endParaRPr lang="en-US" altLang="ja-JP" dirty="0"/>
          </a:p>
          <a:p>
            <a:r>
              <a:rPr kumimoji="1" lang="en-US" altLang="ja-JP" dirty="0"/>
              <a:t>Is there any efficient PEPS representation of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gapless QSL?</a:t>
            </a:r>
          </a:p>
          <a:p>
            <a:pPr lvl="1"/>
            <a:r>
              <a:rPr lang="en-US" altLang="ja-JP" dirty="0"/>
              <a:t>Yes!</a:t>
            </a:r>
          </a:p>
          <a:p>
            <a:pPr lvl="1"/>
            <a:r>
              <a:rPr lang="en-US" altLang="ja-JP" dirty="0"/>
              <a:t>[H. Y. Lee et al., PRL.123.087203(’19)]</a:t>
            </a:r>
          </a:p>
          <a:p>
            <a:endParaRPr lang="en-US" altLang="ja-JP" sz="2000" dirty="0"/>
          </a:p>
          <a:p>
            <a:r>
              <a:rPr lang="en-US" altLang="ja-JP" sz="1600" dirty="0"/>
              <a:t>c</a:t>
            </a:r>
            <a:r>
              <a:rPr kumimoji="1" lang="en-US" altLang="ja-JP" sz="1600" dirty="0"/>
              <a:t>.f. Representation in fermion basis: [P. </a:t>
            </a:r>
            <a:r>
              <a:rPr kumimoji="1" lang="en-US" altLang="ja-JP" sz="1600" dirty="0" err="1"/>
              <a:t>Schmoll</a:t>
            </a:r>
            <a:r>
              <a:rPr lang="en-US" altLang="ja-JP" sz="1600" dirty="0"/>
              <a:t> and R. </a:t>
            </a:r>
            <a:r>
              <a:rPr lang="en-US" altLang="ja-JP" sz="1600" dirty="0" err="1"/>
              <a:t>Orus</a:t>
            </a:r>
            <a:r>
              <a:rPr lang="en-US" altLang="ja-JP" sz="1600" dirty="0"/>
              <a:t>, PRB.95.045112(‘17)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We are interested in representation in spin basis</a:t>
            </a:r>
          </a:p>
        </p:txBody>
      </p:sp>
    </p:spTree>
    <p:extLst>
      <p:ext uri="{BB962C8B-B14F-4D97-AF65-F5344CB8AC3E}">
        <p14:creationId xmlns:p14="http://schemas.microsoft.com/office/powerpoint/2010/main" val="237154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148F7995-1857-95A4-6EEF-3B935EF8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07381"/>
            <a:ext cx="9377363" cy="3703664"/>
          </a:xfrm>
        </p:spPr>
      </p:pic>
    </p:spTree>
    <p:extLst>
      <p:ext uri="{BB962C8B-B14F-4D97-AF65-F5344CB8AC3E}">
        <p14:creationId xmlns:p14="http://schemas.microsoft.com/office/powerpoint/2010/main" val="266089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ダイアグラム, 概略図&#10;&#10;中程度の精度で自動的に生成された説明">
            <a:extLst>
              <a:ext uri="{FF2B5EF4-FFF2-40B4-BE49-F238E27FC236}">
                <a16:creationId xmlns:a16="http://schemas.microsoft.com/office/drawing/2014/main" id="{CEFEC6EB-4D76-9E0C-AAD0-F5D4E8A0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76" y="973138"/>
            <a:ext cx="8238510" cy="5772150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9243A6-7911-D16D-5CD3-598663DE1C92}"/>
              </a:ext>
            </a:extLst>
          </p:cNvPr>
          <p:cNvSpPr/>
          <p:nvPr/>
        </p:nvSpPr>
        <p:spPr>
          <a:xfrm>
            <a:off x="6465168" y="1268760"/>
            <a:ext cx="266429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&#10;&#10;自動的に生成された説明">
            <a:extLst>
              <a:ext uri="{FF2B5EF4-FFF2-40B4-BE49-F238E27FC236}">
                <a16:creationId xmlns:a16="http://schemas.microsoft.com/office/drawing/2014/main" id="{076B3E80-9080-65E5-8FA7-DB41478E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09742"/>
            <a:ext cx="9377363" cy="5098941"/>
          </a:xfrm>
        </p:spPr>
      </p:pic>
    </p:spTree>
    <p:extLst>
      <p:ext uri="{BB962C8B-B14F-4D97-AF65-F5344CB8AC3E}">
        <p14:creationId xmlns:p14="http://schemas.microsoft.com/office/powerpoint/2010/main" val="30254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BE5BC0-6A3D-FA13-BDC2-9568A2F72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AAEE66-F4BF-82AD-1B95-1879F4B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F6B77F-1105-26AB-F60F-6FF3CDDF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1" y="908720"/>
            <a:ext cx="4497349" cy="1430700"/>
          </a:xfr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076AAC35-2A2C-242E-62B7-D24CF153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05" y="1070992"/>
            <a:ext cx="5367140" cy="1106842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1F72485-B219-3125-4FAA-1AE5F313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56" y="2456892"/>
            <a:ext cx="77724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Brief review of itinerant electron systems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Electrons in crystals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econd quantization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Hubbard models</a:t>
            </a: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Solving models for simple cases</a:t>
            </a: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Noninteracting and atomic limits</a:t>
            </a:r>
          </a:p>
          <a:p>
            <a:pPr lvl="2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Mean-field approximation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  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trong coupling limit: Heisenberg model (spin system)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Spin models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XXZ model</a:t>
            </a:r>
          </a:p>
          <a:p>
            <a:endParaRPr lang="en-US" altLang="ja-JP" dirty="0"/>
          </a:p>
          <a:p>
            <a:r>
              <a:rPr kumimoji="1" lang="en-US" altLang="ja-JP" dirty="0"/>
              <a:t>XY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xy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Transverse-field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/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blipFill>
                <a:blip r:embed="rId2"/>
                <a:stretch>
                  <a:fillRect l="-4178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/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blipFill>
                <a:blip r:embed="rId3"/>
                <a:stretch>
                  <a:fillRect l="-4893" t="-85135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/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blipFill>
                <a:blip r:embed="rId4"/>
                <a:stretch>
                  <a:fillRect l="-6867" t="-86486" b="-1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/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blipFill>
                <a:blip r:embed="rId5"/>
                <a:stretch>
                  <a:fillRect l="-13986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/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blipFill>
                <a:blip r:embed="rId6"/>
                <a:stretch>
                  <a:fillRect l="-9217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0E0484A-DF61-DF07-B112-D67C89AB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577239"/>
              </p:ext>
            </p:extLst>
          </p:nvPr>
        </p:nvGraphicFramePr>
        <p:xfrm>
          <a:off x="1585042" y="2636912"/>
          <a:ext cx="673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071616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Tc&gt;0?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E16106-5152-C87A-0F16-694A09946442}"/>
              </a:ext>
            </a:extLst>
          </p:cNvPr>
          <p:cNvCxnSpPr>
            <a:cxnSpLocks/>
          </p:cNvCxnSpPr>
          <p:nvPr/>
        </p:nvCxnSpPr>
        <p:spPr>
          <a:xfrm flipV="1">
            <a:off x="4278349" y="4941167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9172625-CB42-2740-7C53-AC7AACAFF8C1}"/>
              </a:ext>
            </a:extLst>
          </p:cNvPr>
          <p:cNvCxnSpPr/>
          <p:nvPr/>
        </p:nvCxnSpPr>
        <p:spPr>
          <a:xfrm>
            <a:off x="4278349" y="6427047"/>
            <a:ext cx="4032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22E6F749-DAEA-9BD1-DAE9-BD085A1C23E7}"/>
              </a:ext>
            </a:extLst>
          </p:cNvPr>
          <p:cNvSpPr/>
          <p:nvPr/>
        </p:nvSpPr>
        <p:spPr>
          <a:xfrm>
            <a:off x="2293639" y="5245281"/>
            <a:ext cx="3969418" cy="2365200"/>
          </a:xfrm>
          <a:prstGeom prst="arc">
            <a:avLst>
              <a:gd name="adj1" fmla="val 16199998"/>
              <a:gd name="adj2" fmla="val 14999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E58A72-D1EE-5D96-E053-9316363A38A5}"/>
              </a:ext>
            </a:extLst>
          </p:cNvPr>
          <p:cNvSpPr txBox="1"/>
          <p:nvPr/>
        </p:nvSpPr>
        <p:spPr>
          <a:xfrm>
            <a:off x="7845447" y="5877666"/>
            <a:ext cx="4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4A39A1-EABF-7D21-B483-4DD769878A40}"/>
              </a:ext>
            </a:extLst>
          </p:cNvPr>
          <p:cNvSpPr txBox="1"/>
          <p:nvPr/>
        </p:nvSpPr>
        <p:spPr>
          <a:xfrm>
            <a:off x="6234692" y="5820723"/>
            <a:ext cx="113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3200" baseline="-25000" dirty="0"/>
              <a:t>c</a:t>
            </a:r>
            <a:r>
              <a:rPr kumimoji="1" lang="en-US" altLang="ja-JP" sz="3200" dirty="0"/>
              <a:t>&gt;0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381E5-7E02-8737-F05C-16C374699773}"/>
              </a:ext>
            </a:extLst>
          </p:cNvPr>
          <p:cNvSpPr txBox="1"/>
          <p:nvPr/>
        </p:nvSpPr>
        <p:spPr>
          <a:xfrm>
            <a:off x="940705" y="5059724"/>
            <a:ext cx="329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Magnetic order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CBB7D6-E04B-E879-079F-75C8DFDCA7E1}"/>
              </a:ext>
            </a:extLst>
          </p:cNvPr>
          <p:cNvSpPr txBox="1"/>
          <p:nvPr/>
        </p:nvSpPr>
        <p:spPr>
          <a:xfrm>
            <a:off x="3834709" y="2188365"/>
            <a:ext cx="579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('66)</a:t>
            </a:r>
          </a:p>
        </p:txBody>
      </p:sp>
    </p:spTree>
    <p:extLst>
      <p:ext uri="{BB962C8B-B14F-4D97-AF65-F5344CB8AC3E}">
        <p14:creationId xmlns:p14="http://schemas.microsoft.com/office/powerpoint/2010/main" val="106432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  <a:p>
            <a:endParaRPr lang="en" altLang="ja-JP" dirty="0"/>
          </a:p>
          <a:p>
            <a:r>
              <a:rPr kumimoji="1" lang="en" altLang="ja-JP" dirty="0"/>
              <a:t>Note 1: </a:t>
            </a:r>
            <a:r>
              <a:rPr lang="en" altLang="ja-JP" dirty="0"/>
              <a:t>Of course, discrete symmetries can be spontaneously broken even in D=2 (e.g., Tc&gt;0 in 2D </a:t>
            </a:r>
            <a:r>
              <a:rPr lang="en" altLang="ja-JP" dirty="0" err="1"/>
              <a:t>Ising</a:t>
            </a:r>
            <a:r>
              <a:rPr lang="en" altLang="ja-JP" dirty="0"/>
              <a:t> models).</a:t>
            </a:r>
          </a:p>
          <a:p>
            <a:endParaRPr kumimoji="1" lang="en" altLang="ja-JP" dirty="0"/>
          </a:p>
          <a:p>
            <a:r>
              <a:rPr lang="en" altLang="ja-JP" dirty="0"/>
              <a:t>Note 2: MW theorem does not state anything about the topological phase transition (e.g., </a:t>
            </a:r>
            <a:r>
              <a:rPr lang="en" altLang="ja-JP" dirty="0" err="1"/>
              <a:t>Berezinskii</a:t>
            </a:r>
            <a:r>
              <a:rPr lang="en" altLang="ja-JP" dirty="0"/>
              <a:t>-</a:t>
            </a:r>
            <a:r>
              <a:rPr lang="en" altLang="ja-JP" dirty="0" err="1"/>
              <a:t>Kosterlitz</a:t>
            </a:r>
            <a:r>
              <a:rPr lang="en" altLang="ja-JP" dirty="0"/>
              <a:t>-Thouless (BKT) transition occurs in systems with U(1) symmetry in 2D).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43B5E9-DE3B-E543-F77A-9AB761F037D3}"/>
              </a:ext>
            </a:extLst>
          </p:cNvPr>
          <p:cNvSpPr txBox="1"/>
          <p:nvPr/>
        </p:nvSpPr>
        <p:spPr>
          <a:xfrm>
            <a:off x="3834709" y="2188365"/>
            <a:ext cx="579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('66)</a:t>
            </a:r>
          </a:p>
        </p:txBody>
      </p:sp>
    </p:spTree>
    <p:extLst>
      <p:ext uri="{BB962C8B-B14F-4D97-AF65-F5344CB8AC3E}">
        <p14:creationId xmlns:p14="http://schemas.microsoft.com/office/powerpoint/2010/main" val="3313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465872-F634-686C-B979-26278EA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ym typeface="Wingdings" pitchFamily="2" charset="2"/>
              </a:rPr>
              <a:t>Quantum fluctuations in low spatial dimensions sometimes behave like t</a:t>
            </a:r>
            <a:r>
              <a:rPr lang="en-US" altLang="ja-JP" dirty="0"/>
              <a:t>hermal fluctuations</a:t>
            </a:r>
            <a:endParaRPr lang="en-US" altLang="ja-JP" sz="800" dirty="0"/>
          </a:p>
          <a:p>
            <a:r>
              <a:rPr lang="en-US" altLang="ja-JP" dirty="0"/>
              <a:t>Consider</a:t>
            </a:r>
          </a:p>
          <a:p>
            <a:pPr lvl="1"/>
            <a:r>
              <a:rPr lang="en-US" altLang="ja-JP" dirty="0"/>
              <a:t>Continuous spin systems on lattices</a:t>
            </a:r>
          </a:p>
          <a:p>
            <a:pPr lvl="1"/>
            <a:r>
              <a:rPr lang="en-US" altLang="ja-JP" dirty="0"/>
              <a:t>Interaction </a:t>
            </a:r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short-range</a:t>
            </a:r>
          </a:p>
          <a:p>
            <a:pPr lvl="1"/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not ferromagnetic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sz="1600" dirty="0"/>
              <a:t>(c.f. for more rigorous argument, see H. Watanabe et al., arXiv:2310.16881)</a:t>
            </a:r>
            <a:endParaRPr lang="en-US" altLang="ja-JP" sz="800" dirty="0"/>
          </a:p>
          <a:p>
            <a:r>
              <a:rPr lang="en-US" altLang="ja-JP" dirty="0"/>
              <a:t>Then,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9014"/>
              </p:ext>
            </p:extLst>
          </p:nvPr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2396716" y="5945723"/>
            <a:ext cx="622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 err="1"/>
              <a:t>Pitaevskii</a:t>
            </a:r>
            <a:r>
              <a:rPr lang="en-US" altLang="ja-JP" sz="1800" dirty="0"/>
              <a:t> and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JLowTempPhys.85.377(‘91)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2854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Example 1: </a:t>
            </a:r>
            <a:r>
              <a:rPr kumimoji="1" lang="en-US" altLang="ja-JP" dirty="0">
                <a:solidFill>
                  <a:srgbClr val="FF0000"/>
                </a:solidFill>
              </a:rPr>
              <a:t>Classical</a:t>
            </a:r>
            <a:r>
              <a:rPr kumimoji="1" lang="en-US" altLang="ja-JP" dirty="0"/>
              <a:t> triangular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屋内, 座る, 鍋, 建物 が含まれている画像&#10;&#10;自動的に生成された説明">
            <a:extLst>
              <a:ext uri="{FF2B5EF4-FFF2-40B4-BE49-F238E27FC236}">
                <a16:creationId xmlns:a16="http://schemas.microsoft.com/office/drawing/2014/main" id="{8453DF3E-B79C-D222-2F60-61EB4BE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53084"/>
            <a:ext cx="4203700" cy="5232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B9971-3096-9E75-312E-32708BEC5A98}"/>
              </a:ext>
            </a:extLst>
          </p:cNvPr>
          <p:cNvSpPr txBox="1"/>
          <p:nvPr/>
        </p:nvSpPr>
        <p:spPr>
          <a:xfrm>
            <a:off x="4700972" y="1520788"/>
            <a:ext cx="52544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Consider antiferromagnetic (AF) interaction J&gt;0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Degenerate ground states for 3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For infinite sites, spin correlation shows </a:t>
            </a:r>
            <a:r>
              <a:rPr kumimoji="1" lang="en-US" altLang="ja-JP" sz="2400" dirty="0">
                <a:solidFill>
                  <a:srgbClr val="FF0000"/>
                </a:solidFill>
              </a:rPr>
              <a:t>power-law decay</a:t>
            </a:r>
            <a:r>
              <a:rPr kumimoji="1" lang="en-US" altLang="ja-JP" sz="2400" dirty="0"/>
              <a:t> at T=0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&lt;S</a:t>
            </a:r>
            <a:r>
              <a:rPr kumimoji="1" lang="en-US" altLang="ja-JP" sz="2400" baseline="-25000" dirty="0"/>
              <a:t>0</a:t>
            </a:r>
            <a:r>
              <a:rPr kumimoji="1" lang="en-US" altLang="ja-JP" sz="2400" dirty="0"/>
              <a:t>S</a:t>
            </a:r>
            <a:r>
              <a:rPr kumimoji="1" lang="en-US" altLang="ja-JP" sz="2400" baseline="-25000" dirty="0"/>
              <a:t>r</a:t>
            </a:r>
            <a:r>
              <a:rPr kumimoji="1" lang="en-US" altLang="ja-JP" sz="2400" dirty="0"/>
              <a:t>&gt;~r</a:t>
            </a:r>
            <a:r>
              <a:rPr kumimoji="1" lang="en-US" altLang="ja-JP" sz="2400" baseline="30000" dirty="0"/>
              <a:t>-</a:t>
            </a:r>
            <a:r>
              <a:rPr kumimoji="1" lang="en-US" altLang="ja-JP" sz="2400" baseline="30000" dirty="0" err="1"/>
              <a:t>η</a:t>
            </a:r>
            <a:r>
              <a:rPr kumimoji="1" lang="en-US" altLang="ja-JP" sz="2400" dirty="0"/>
              <a:t> (</a:t>
            </a:r>
            <a:r>
              <a:rPr kumimoji="1" lang="en-US" altLang="ja-JP" sz="2400" dirty="0" err="1"/>
              <a:t>η</a:t>
            </a:r>
            <a:r>
              <a:rPr kumimoji="1" lang="en-US" altLang="ja-JP" sz="2400" dirty="0"/>
              <a:t>=1/2)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&lt;S</a:t>
            </a:r>
            <a:r>
              <a:rPr kumimoji="1" lang="en-US" altLang="ja-JP" sz="2400" baseline="-25000" dirty="0"/>
              <a:t>i</a:t>
            </a:r>
            <a:r>
              <a:rPr kumimoji="1" lang="en-US" altLang="ja-JP" sz="2400" dirty="0"/>
              <a:t>&gt;=0 (</a:t>
            </a:r>
            <a:r>
              <a:rPr kumimoji="1" lang="en-US" altLang="ja-JP" sz="2400" dirty="0">
                <a:solidFill>
                  <a:srgbClr val="FF0000"/>
                </a:solidFill>
              </a:rPr>
              <a:t>no long-range order</a:t>
            </a:r>
            <a:r>
              <a:rPr kumimoji="1" lang="en-US" altLang="ja-JP" sz="2400" dirty="0"/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21B417-BD36-81B8-75D0-E62475CFB59A}"/>
              </a:ext>
            </a:extLst>
          </p:cNvPr>
          <p:cNvSpPr txBox="1"/>
          <p:nvPr/>
        </p:nvSpPr>
        <p:spPr>
          <a:xfrm>
            <a:off x="4979689" y="5337212"/>
            <a:ext cx="469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J. Stephenson, J. Math. Phys. 11, 413 (1970);</a:t>
            </a:r>
          </a:p>
          <a:p>
            <a:r>
              <a:rPr kumimoji="1" lang="en" altLang="ja-JP" sz="1400" dirty="0"/>
              <a:t>S. Alexander and P. Pincus, J. Phys. A: Math. Gen. 13, 263 (1980)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DCE47-7FFA-3692-3275-4024B425B335}"/>
              </a:ext>
            </a:extLst>
          </p:cNvPr>
          <p:cNvSpPr txBox="1"/>
          <p:nvPr/>
        </p:nvSpPr>
        <p:spPr>
          <a:xfrm>
            <a:off x="5047391" y="6131186"/>
            <a:ext cx="469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Geometrical frustration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Example 2: </a:t>
            </a:r>
            <a:r>
              <a:rPr lang="en-US" altLang="ja-JP" dirty="0">
                <a:solidFill>
                  <a:srgbClr val="FF0000"/>
                </a:solidFill>
              </a:rPr>
              <a:t>Classical</a:t>
            </a:r>
            <a:r>
              <a:rPr lang="en-US" altLang="ja-JP" dirty="0"/>
              <a:t> triangular Heisenberg model</a:t>
            </a:r>
          </a:p>
          <a:p>
            <a:pPr marL="0" indent="0">
              <a:buNone/>
            </a:pPr>
            <a:r>
              <a:rPr kumimoji="1" lang="en-US" altLang="ja-JP" dirty="0"/>
              <a:t>                   (</a:t>
            </a:r>
            <a:r>
              <a:rPr kumimoji="1" lang="en-US" altLang="ja-JP" dirty="0">
                <a:solidFill>
                  <a:srgbClr val="FF0000"/>
                </a:solidFill>
              </a:rPr>
              <a:t>ordered case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pic>
        <p:nvPicPr>
          <p:cNvPr id="7" name="図 6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CA32B2ED-39D9-85F6-9805-14C0EC02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179142"/>
            <a:ext cx="6516724" cy="44151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416AB-D924-42FC-4072-5F5102E293C6}"/>
              </a:ext>
            </a:extLst>
          </p:cNvPr>
          <p:cNvSpPr txBox="1"/>
          <p:nvPr/>
        </p:nvSpPr>
        <p:spPr>
          <a:xfrm>
            <a:off x="6361144" y="3859862"/>
            <a:ext cx="354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120 Neel order</a:t>
            </a:r>
          </a:p>
          <a:p>
            <a:pPr algn="ctr"/>
            <a:r>
              <a:rPr kumimoji="1" lang="en-US" altLang="ja-JP" sz="3200" dirty="0"/>
              <a:t>at T=0</a:t>
            </a:r>
          </a:p>
        </p:txBody>
      </p:sp>
    </p:spTree>
    <p:extLst>
      <p:ext uri="{BB962C8B-B14F-4D97-AF65-F5344CB8AC3E}">
        <p14:creationId xmlns:p14="http://schemas.microsoft.com/office/powerpoint/2010/main" val="567761497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1598</Words>
  <Application>Microsoft Macintosh PowerPoint</Application>
  <PresentationFormat>A4 210 x 297 mm</PresentationFormat>
  <Paragraphs>306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7" baseType="lpstr">
      <vt:lpstr>游ゴシック</vt:lpstr>
      <vt:lpstr>Arial</vt:lpstr>
      <vt:lpstr>Cambria Math</vt:lpstr>
      <vt:lpstr>Verdana</vt:lpstr>
      <vt:lpstr>Wingdings</vt:lpstr>
      <vt:lpstr>サンプル</vt:lpstr>
      <vt:lpstr>20240914 Condensed matter physics: from magnetism to quantum spin liquid II</vt:lpstr>
      <vt:lpstr>Rough outline</vt:lpstr>
      <vt:lpstr>Outline</vt:lpstr>
      <vt:lpstr>Spin models</vt:lpstr>
      <vt:lpstr>Mermin-Wagner theorem</vt:lpstr>
      <vt:lpstr>Mermin-Wagner theorem</vt:lpstr>
      <vt:lpstr>“Mermin-Wagner theorem” at T=0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To realize quantum spin liquid…</vt:lpstr>
      <vt:lpstr>Quantum spin liquid (QSL)</vt:lpstr>
      <vt:lpstr>Example? Candidate materials?</vt:lpstr>
      <vt:lpstr>Why do we study QSL?</vt:lpstr>
      <vt:lpstr>Difficulty in searching for QSL theoretically</vt:lpstr>
      <vt:lpstr>Kitaev QSL (rare example of solvable QSL)</vt:lpstr>
      <vt:lpstr>What is unconventional about Kitaev QSL?</vt:lpstr>
      <vt:lpstr>Candidate material</vt:lpstr>
      <vt:lpstr>Candidate material</vt:lpstr>
      <vt:lpstr>Candidate material</vt:lpstr>
      <vt:lpstr>Candidate material</vt:lpstr>
      <vt:lpstr>Candidate “material”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2024-09-10T09:55:57Z</dcterms:modified>
</cp:coreProperties>
</file>